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6" r:id="rId1"/>
  </p:sldMasterIdLst>
  <p:notesMasterIdLst>
    <p:notesMasterId r:id="rId13"/>
  </p:notesMasterIdLst>
  <p:handoutMasterIdLst>
    <p:handoutMasterId r:id="rId14"/>
  </p:handoutMasterIdLst>
  <p:sldIdLst>
    <p:sldId id="434" r:id="rId2"/>
    <p:sldId id="442" r:id="rId3"/>
    <p:sldId id="410" r:id="rId4"/>
    <p:sldId id="426" r:id="rId5"/>
    <p:sldId id="444" r:id="rId6"/>
    <p:sldId id="445" r:id="rId7"/>
    <p:sldId id="412" r:id="rId8"/>
    <p:sldId id="447" r:id="rId9"/>
    <p:sldId id="461" r:id="rId10"/>
    <p:sldId id="458" r:id="rId11"/>
    <p:sldId id="400" r:id="rId12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84"/>
    <a:srgbClr val="FF00FF"/>
    <a:srgbClr val="FF6600"/>
    <a:srgbClr val="0066FF"/>
    <a:srgbClr val="FFFF00"/>
    <a:srgbClr val="FF99FF"/>
    <a:srgbClr val="FFFFCC"/>
    <a:srgbClr val="FFE8D9"/>
    <a:srgbClr val="FD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9" autoAdjust="0"/>
    <p:restoredTop sz="99848" autoAdjust="0"/>
  </p:normalViewPr>
  <p:slideViewPr>
    <p:cSldViewPr>
      <p:cViewPr varScale="1">
        <p:scale>
          <a:sx n="80" d="100"/>
          <a:sy n="80" d="100"/>
        </p:scale>
        <p:origin x="276" y="96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6812,7</a:t>
            </a:r>
            <a:endParaRPr lang="ru-RU" dirty="0"/>
          </a:p>
        </c:rich>
      </c:tx>
      <c:layout>
        <c:manualLayout>
          <c:xMode val="edge"/>
          <c:yMode val="edge"/>
          <c:x val="0.39324619860493132"/>
          <c:y val="2.0654096943016648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056028428171428E-2"/>
          <c:y val="0.10890702226353376"/>
          <c:w val="0.59342416928877562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2669,0 тыс. рублей</c:v>
                </c:pt>
              </c:strCache>
            </c:strRef>
          </c:tx>
          <c:explosion val="20"/>
          <c:dPt>
            <c:idx val="0"/>
            <c:bubble3D val="0"/>
            <c:explosion val="0"/>
          </c:dPt>
          <c:dPt>
            <c:idx val="1"/>
            <c:bubble3D val="0"/>
            <c:explosion val="2"/>
          </c:dPt>
          <c:dPt>
            <c:idx val="2"/>
            <c:bubble3D val="0"/>
            <c:explosion val="6"/>
          </c:dPt>
          <c:dPt>
            <c:idx val="3"/>
            <c:bubble3D val="0"/>
            <c:explosion val="8"/>
          </c:dPt>
          <c:dPt>
            <c:idx val="4"/>
            <c:bubble3D val="0"/>
            <c:explosion val="10"/>
          </c:dPt>
          <c:dPt>
            <c:idx val="5"/>
            <c:bubble3D val="0"/>
            <c:explosion val="0"/>
          </c:dPt>
          <c:dPt>
            <c:idx val="6"/>
            <c:bubble3D val="0"/>
            <c:explosion val="0"/>
          </c:dPt>
          <c:dPt>
            <c:idx val="7"/>
            <c:bubble3D val="0"/>
            <c:explosion val="0"/>
          </c:dPt>
          <c:dPt>
            <c:idx val="8"/>
            <c:bubble3D val="0"/>
            <c:explosion val="0"/>
          </c:dPt>
          <c:dLbls>
            <c:dLbl>
              <c:idx val="0"/>
              <c:layout>
                <c:manualLayout>
                  <c:x val="6.3013342082239729E-2"/>
                  <c:y val="-4.137085614583960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996500726454024E-2"/>
                  <c:y val="-7.49849553452529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78625419168897E-2"/>
                  <c:y val="-9.4675804969667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823284675181144E-2"/>
                  <c:y val="8.69856594258794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207752060009836"/>
                  <c:y val="0.1041117755641630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712292613034119"/>
                  <c:y val="-2.945010750131580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8749184981847639E-2"/>
                  <c:y val="-8.35913019385632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298186823635123E-2"/>
                  <c:y val="-0.1461960753956076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2.5704235264243796E-2"/>
                  <c:y val="-0.137740472563435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0668096403233989E-2"/>
                  <c:y val="-5.224296679670040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009388463025533E-2"/>
                  <c:y val="-9.23234015572715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1">
                  <c:v>НДФЛ-623,5</c:v>
                </c:pt>
                <c:pt idx="3">
                  <c:v>Налог на имущество физических лиц -125,4</c:v>
                </c:pt>
                <c:pt idx="4">
                  <c:v>Земельный налог -2018</c:v>
                </c:pt>
                <c:pt idx="7">
                  <c:v>Штрафы, санкции, возмещение ущерба -10,1</c:v>
                </c:pt>
                <c:pt idx="8">
                  <c:v>Доходы от аренды имущества -4,3</c:v>
                </c:pt>
                <c:pt idx="9">
                  <c:v>Единый сельхозналог - -364,0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1">
                  <c:v>0.25800000000000001</c:v>
                </c:pt>
                <c:pt idx="3">
                  <c:v>5.2000000000000005E-2</c:v>
                </c:pt>
                <c:pt idx="4">
                  <c:v>0.83500000000000008</c:v>
                </c:pt>
                <c:pt idx="7">
                  <c:v>4.000000000000001E-3</c:v>
                </c:pt>
                <c:pt idx="8">
                  <c:v>2.0000000000000005E-3</c:v>
                </c:pt>
                <c:pt idx="9">
                  <c:v>-0.15100000000000002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64493781760338087"/>
          <c:y val="8.4123267224968032E-2"/>
          <c:w val="0.35358360515378523"/>
          <c:h val="0.9158767615845644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64891727161"/>
          <c:y val="1.9067660109794854E-2"/>
        </c:manualLayout>
      </c:layout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748898678414046E-2"/>
          <c:y val="0.12215320910973086"/>
          <c:w val="0.93281938325991187"/>
          <c:h val="0.759834368530020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9114900981377524E-3"/>
                  <c:y val="-5.64341051590054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114900981377524E-3"/>
                  <c:y val="-5.329887709461632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4446723384234934E-3"/>
                  <c:y val="-5.626637710748583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2,4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0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9.3000000000000007</c:v>
                </c:pt>
                <c:pt idx="1">
                  <c:v>3.4</c:v>
                </c:pt>
                <c:pt idx="2" formatCode="0.0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708064"/>
        <c:axId val="210858304"/>
        <c:axId val="0"/>
      </c:bar3DChart>
      <c:catAx>
        <c:axId val="2097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10858304"/>
        <c:crosses val="autoZero"/>
        <c:auto val="1"/>
        <c:lblAlgn val="ctr"/>
        <c:lblOffset val="100"/>
        <c:noMultiLvlLbl val="0"/>
      </c:catAx>
      <c:valAx>
        <c:axId val="2108583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09708064"/>
        <c:crosses val="autoZero"/>
        <c:crossBetween val="between"/>
      </c:valAx>
      <c:spPr>
        <a:noFill/>
        <a:ln w="25021">
          <a:noFill/>
        </a:ln>
      </c:spPr>
    </c:plotArea>
    <c:plotVisOnly val="1"/>
    <c:dispBlanksAs val="gap"/>
    <c:showDLblsOverMax val="0"/>
  </c:chart>
  <c:txPr>
    <a:bodyPr/>
    <a:lstStyle/>
    <a:p>
      <a:pPr>
        <a:defRPr sz="1695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88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27445,6 </a:t>
            </a:r>
            <a:r>
              <a:rPr lang="ru-RU" dirty="0" smtClean="0"/>
              <a:t>тыс</a:t>
            </a:r>
            <a:r>
              <a:rPr lang="ru-RU" dirty="0"/>
              <a:t>. рублей</a:t>
            </a:r>
          </a:p>
        </c:rich>
      </c:tx>
      <c:layout>
        <c:manualLayout>
          <c:xMode val="edge"/>
          <c:yMode val="edge"/>
          <c:x val="0.31257551479361689"/>
          <c:y val="0.87485585516001463"/>
        </c:manualLayout>
      </c:layout>
      <c:overlay val="0"/>
    </c:title>
    <c:autoTitleDeleted val="0"/>
    <c:view3D>
      <c:rotX val="30"/>
      <c:rotY val="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078200505310669"/>
          <c:w val="0.6682178403963549"/>
          <c:h val="0.66950955429636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13 178,7 тыс. рублей</c:v>
                </c:pt>
              </c:strCache>
            </c:strRef>
          </c:tx>
          <c:dPt>
            <c:idx val="0"/>
            <c:bubble3D val="0"/>
            <c:spPr>
              <a:solidFill>
                <a:srgbClr val="00FF00"/>
              </a:solidFill>
            </c:spPr>
          </c:dPt>
          <c:dPt>
            <c:idx val="1"/>
            <c:bubble3D val="0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bubble3D val="0"/>
            <c:explosion val="100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bubble3D val="0"/>
            <c:explosion val="4"/>
            <c:spPr>
              <a:solidFill>
                <a:srgbClr val="660066"/>
              </a:solidFill>
            </c:spPr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bubble3D val="0"/>
            <c:spPr>
              <a:solidFill>
                <a:srgbClr val="0000FF"/>
              </a:solidFill>
            </c:spPr>
          </c:dPt>
          <c:dPt>
            <c:idx val="6"/>
            <c:bubble3D val="0"/>
            <c:explosion val="5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1.1807407163874871E-2"/>
                  <c:y val="-0.10678988043161364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915617686729613"/>
                  <c:y val="-6.212129657829072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1039339921398423E-2"/>
                  <c:y val="1.8797287598673849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220227677767675"/>
                  <c:y val="0.1236995189727678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949639293932181E-3"/>
                  <c:y val="7.4547902701753363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2515580505969368"/>
                  <c:y val="1.9410755827915415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638556848937827E-2"/>
                  <c:y val="7.996448399340461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0010893210373745"/>
                  <c:y val="-8.559547244094571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8547702560815585E-2"/>
                  <c:y val="-4.5841459382692386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7.5994057873759934E-3"/>
                  <c:y val="-9.409346083367048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7.4486836490604433E-2"/>
                  <c:y val="8.4997249301617568E-3"/>
                </c:manualLayout>
              </c:layout>
              <c:dLblPos val="bestFit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-5929,1</c:v>
                </c:pt>
                <c:pt idx="1">
                  <c:v>Национальная оборона - 102,2</c:v>
                </c:pt>
                <c:pt idx="2">
                  <c:v>Культура, кинематография -4533,6</c:v>
                </c:pt>
                <c:pt idx="3">
                  <c:v>ЖКХ , благоустройство- 1084,8</c:v>
                </c:pt>
                <c:pt idx="4">
                  <c:v>Другие общегосударственные вопросы -68,2</c:v>
                </c:pt>
                <c:pt idx="5">
                  <c:v>Нацбезопасность -92,3</c:v>
                </c:pt>
                <c:pt idx="6">
                  <c:v>Физическая культура и спорт-294,3</c:v>
                </c:pt>
                <c:pt idx="7">
                  <c:v>Охрана окружающей среды-69,6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0.48702573496192736</c:v>
                </c:pt>
                <c:pt idx="1">
                  <c:v>8.3948710787655756E-3</c:v>
                </c:pt>
                <c:pt idx="2">
                  <c:v>0.37239713818680642</c:v>
                </c:pt>
                <c:pt idx="3">
                  <c:v>8.91072029965254E-2</c:v>
                </c:pt>
                <c:pt idx="4">
                  <c:v>5.602056825555893E-3</c:v>
                </c:pt>
                <c:pt idx="5">
                  <c:v>7.5816692815074624E-3</c:v>
                </c:pt>
                <c:pt idx="6">
                  <c:v>2.4174271609400284E-2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68711656107007457"/>
          <c:y val="2.0860422497067741E-2"/>
          <c:w val="0.29311518948736981"/>
          <c:h val="0.97131679807875249"/>
        </c:manualLayout>
      </c:layout>
      <c:overlay val="0"/>
      <c:txPr>
        <a:bodyPr/>
        <a:lstStyle/>
        <a:p>
          <a:pPr>
            <a:defRPr sz="1467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8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631038748440342"/>
          <c:y val="5.6370166499190466E-2"/>
          <c:w val="0.80070470780855263"/>
          <c:h val="0.699535532277483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5556649168853924E-3"/>
                  <c:y val="-8.255255588885237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4 554,7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7247375328084387E-3"/>
                  <c:y val="-4.87822781595695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6195,9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446850393700859E-3"/>
                  <c:y val="-7.0853018094991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43134301949989E-2"/>
                  <c:y val="3.206714405470105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 </a:t>
                    </a:r>
                    <a:r>
                      <a:rPr lang="en-US" dirty="0" smtClean="0"/>
                      <a:t>533,6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29637036214194E-2"/>
                  <c:y val="-6.09275737039318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3.9193176066856801E-2"/>
                  <c:y val="-3.20671440547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2019год (факт)</c:v>
                </c:pt>
                <c:pt idx="1">
                  <c:v>2020 год (факт)</c:v>
                </c:pt>
                <c:pt idx="2">
                  <c:v>2021 год (факт)</c:v>
                </c:pt>
                <c:pt idx="3">
                  <c:v>2022 год (факт)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4554.8</c:v>
                </c:pt>
                <c:pt idx="1">
                  <c:v>6195.9</c:v>
                </c:pt>
                <c:pt idx="2">
                  <c:v>4286.2</c:v>
                </c:pt>
                <c:pt idx="3">
                  <c:v>4533.6000000000004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1338688"/>
        <c:axId val="211339248"/>
        <c:axId val="0"/>
      </c:bar3DChart>
      <c:catAx>
        <c:axId val="21133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1339248"/>
        <c:crosses val="autoZero"/>
        <c:auto val="1"/>
        <c:lblAlgn val="ctr"/>
        <c:lblOffset val="100"/>
        <c:noMultiLvlLbl val="0"/>
      </c:catAx>
      <c:valAx>
        <c:axId val="2113392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21133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0.63179</cdr:x>
      <cdr:y>0.17178</cdr:y>
    </cdr:from>
    <cdr:to>
      <cdr:x>0.66544</cdr:x>
      <cdr:y>0.49343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8803724">
          <a:off x="5201353" y="1354975"/>
          <a:ext cx="1459166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400" dirty="0"/>
        </a:p>
      </cdr:txBody>
    </cdr:sp>
  </cdr:relSizeAnchor>
  <cdr:relSizeAnchor xmlns:cdr="http://schemas.openxmlformats.org/drawingml/2006/chartDrawing">
    <cdr:from>
      <cdr:x>0.63167</cdr:x>
      <cdr:y>0.37423</cdr:y>
    </cdr:from>
    <cdr:to>
      <cdr:x>0.70576</cdr:x>
      <cdr:y>0.51086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 rot="19433706">
          <a:off x="6595256" y="1871789"/>
          <a:ext cx="773579" cy="683383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5,5%</a:t>
          </a:r>
          <a:endParaRPr lang="ru-RU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0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980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8338" y="509588"/>
            <a:ext cx="3517900" cy="2547937"/>
          </a:xfrm>
          <a:ln/>
        </p:spPr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992188" y="3228975"/>
            <a:ext cx="7947025" cy="3059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Вставьте карту своей страны.</a:t>
            </a:r>
            <a:endParaRPr lang="en-US" smtClean="0"/>
          </a:p>
        </p:txBody>
      </p:sp>
      <p:sp>
        <p:nvSpPr>
          <p:cNvPr id="18436" name="Rectangle 3"/>
          <p:cNvSpPr txBox="1">
            <a:spLocks noGrp="1"/>
          </p:cNvSpPr>
          <p:nvPr/>
        </p:nvSpPr>
        <p:spPr bwMode="auto">
          <a:xfrm>
            <a:off x="5626100" y="6456363"/>
            <a:ext cx="43037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65" tIns="45483" rIns="90965" bIns="45483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E8EEFEA-675E-47E2-AA81-12DF003BCD21}" type="slidenum">
              <a:rPr lang="en-US" b="0" i="0"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b="0" i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412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09058" y="1512252"/>
            <a:ext cx="8965328" cy="2016337"/>
          </a:xfrm>
          <a:ln>
            <a:noFill/>
          </a:ln>
        </p:spPr>
        <p:txBody>
          <a:bodyPr vert="horz" tIns="0" rIns="2057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3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09057" y="3559611"/>
            <a:ext cx="8968809" cy="1932323"/>
          </a:xfrm>
        </p:spPr>
        <p:txBody>
          <a:bodyPr lIns="0" rIns="20574"/>
          <a:lstStyle>
            <a:lvl1pPr marL="0" marR="51435" indent="0" algn="r">
              <a:buNone/>
              <a:defRPr>
                <a:solidFill>
                  <a:schemeClr val="tx1"/>
                </a:solidFill>
              </a:defRPr>
            </a:lvl1pPr>
            <a:lvl2pPr marL="514350" indent="0" algn="ctr">
              <a:buNone/>
            </a:lvl2pPr>
            <a:lvl3pPr marL="1028700" indent="0" algn="ctr">
              <a:buNone/>
            </a:lvl3pPr>
            <a:lvl4pPr marL="1543050" indent="0" algn="ctr">
              <a:buNone/>
            </a:lvl4pPr>
            <a:lvl5pPr marL="2057400" indent="0" algn="ctr">
              <a:buNone/>
            </a:lvl5pPr>
            <a:lvl6pPr marL="2571750" indent="0" algn="ctr">
              <a:buNone/>
            </a:lvl6pPr>
            <a:lvl7pPr marL="3086100" indent="0" algn="ctr">
              <a:buNone/>
            </a:lvl7pPr>
            <a:lvl8pPr marL="3600450" indent="0" algn="ctr">
              <a:buNone/>
            </a:lvl8pPr>
            <a:lvl9pPr marL="41148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69716" y="1008170"/>
            <a:ext cx="2349222" cy="574621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22050" y="1008170"/>
            <a:ext cx="6873650" cy="574621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577" y="1451762"/>
            <a:ext cx="8874840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3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5577" y="2982018"/>
            <a:ext cx="8874840" cy="1664527"/>
          </a:xfrm>
        </p:spPr>
        <p:txBody>
          <a:bodyPr lIns="51435" rIns="51435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776289"/>
            <a:ext cx="9396889" cy="1260211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2050" y="2116983"/>
            <a:ext cx="4611436" cy="4889617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07502" y="2116983"/>
            <a:ext cx="4611436" cy="4889617"/>
          </a:xfrm>
        </p:spPr>
        <p:txBody>
          <a:bodyPr/>
          <a:lstStyle>
            <a:lvl1pPr>
              <a:defRPr sz="29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776289"/>
            <a:ext cx="9396889" cy="1260211"/>
          </a:xfrm>
        </p:spPr>
        <p:txBody>
          <a:bodyPr tIns="51435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049" y="2045497"/>
            <a:ext cx="4613250" cy="726966"/>
          </a:xfrm>
        </p:spPr>
        <p:txBody>
          <a:bodyPr lIns="51435" tIns="0" rIns="51435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03877" y="2050469"/>
            <a:ext cx="4615062" cy="721995"/>
          </a:xfrm>
        </p:spPr>
        <p:txBody>
          <a:bodyPr lIns="51435" tIns="0" rIns="51435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22049" y="2772463"/>
            <a:ext cx="4613250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03877" y="2772463"/>
            <a:ext cx="4615062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50" y="776289"/>
            <a:ext cx="9483897" cy="1260211"/>
          </a:xfrm>
        </p:spPr>
        <p:txBody>
          <a:bodyPr vert="horz" tIns="5143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074" y="567097"/>
            <a:ext cx="3132296" cy="1281214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3074" y="1848309"/>
            <a:ext cx="3132296" cy="5040842"/>
          </a:xfrm>
        </p:spPr>
        <p:txBody>
          <a:bodyPr lIns="20574" rIns="20574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82136" y="1848309"/>
            <a:ext cx="5836802" cy="5040842"/>
          </a:xfrm>
        </p:spPr>
        <p:txBody>
          <a:bodyPr tIns="0"/>
          <a:lstStyle>
            <a:lvl1pPr>
              <a:defRPr sz="3200"/>
            </a:lvl1pPr>
            <a:lvl2pPr>
              <a:defRPr sz="2900"/>
            </a:lvl2pPr>
            <a:lvl3pPr>
              <a:defRPr sz="2700"/>
            </a:lvl3pPr>
            <a:lvl4pPr>
              <a:defRPr sz="23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614785" y="1221706"/>
            <a:ext cx="6003568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9139443" y="5909394"/>
            <a:ext cx="177497" cy="171389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066" y="1297693"/>
            <a:ext cx="2526719" cy="1744913"/>
          </a:xfrm>
        </p:spPr>
        <p:txBody>
          <a:bodyPr vert="horz" lIns="51435" tIns="51435" rIns="51435" bIns="51435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6066" y="3118867"/>
            <a:ext cx="2523239" cy="2402801"/>
          </a:xfrm>
        </p:spPr>
        <p:txBody>
          <a:bodyPr lIns="72009" rIns="51435" bIns="51435" anchor="t"/>
          <a:lstStyle>
            <a:lvl1pPr marL="0" indent="0" algn="l">
              <a:spcBef>
                <a:spcPts val="281"/>
              </a:spcBef>
              <a:buFontTx/>
              <a:buNone/>
              <a:defRPr sz="15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222873" y="7008171"/>
            <a:ext cx="696066" cy="402567"/>
          </a:xfrm>
        </p:spPr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980219" y="1322523"/>
            <a:ext cx="5272699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876" y="6413071"/>
            <a:ext cx="10462740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002973" y="6857646"/>
            <a:ext cx="5438015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876" y="-7877"/>
            <a:ext cx="10462740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002973" y="-7876"/>
            <a:ext cx="5438015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2870" tIns="51435" rIns="102870" bIns="5143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22050" y="776289"/>
            <a:ext cx="9396889" cy="1260211"/>
          </a:xfrm>
          <a:prstGeom prst="rect">
            <a:avLst/>
          </a:prstGeom>
        </p:spPr>
        <p:txBody>
          <a:bodyPr vert="horz" lIns="0" tIns="51435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22050" y="2133957"/>
            <a:ext cx="9396889" cy="4839208"/>
          </a:xfrm>
          <a:prstGeom prst="rect">
            <a:avLst/>
          </a:prstGeom>
        </p:spPr>
        <p:txBody>
          <a:bodyPr vert="horz" lIns="102870" tIns="51435" rIns="102870" bIns="51435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045288" y="7008171"/>
            <a:ext cx="3828362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048856" y="7008171"/>
            <a:ext cx="870082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1714" y="223164"/>
            <a:ext cx="10482720" cy="7158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l" rtl="0" eaLnBrk="1" latinLnBrk="0" hangingPunct="1">
        <a:spcBef>
          <a:spcPct val="0"/>
        </a:spcBef>
        <a:buNone/>
        <a:defRPr kumimoji="0" sz="5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08610" indent="-30861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77749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7774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indent="-23660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3660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54530" indent="-2366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indent="-20574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68880" indent="-205740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77490" indent="-20574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Word_97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_________Microsoft_Word_97_20032.doc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-206696" y="-7794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95958" y="396255"/>
            <a:ext cx="9649072" cy="6336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</a:t>
            </a: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исполнении бюджета </a:t>
            </a: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Широко-</a:t>
            </a:r>
            <a:r>
              <a:rPr lang="ru-RU" sz="5400" dirty="0" err="1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Атамановского</a:t>
            </a: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</a:t>
            </a: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Морозовского района </a:t>
            </a:r>
            <a:endParaRPr lang="ru-RU" sz="5400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 </a:t>
            </a:r>
            <a:r>
              <a:rPr lang="ru-RU" sz="5400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 </a:t>
            </a:r>
            <a:r>
              <a:rPr lang="ru-RU" sz="5400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  <a:endParaRPr lang="ru-RU" sz="5400" b="0" i="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main_1250859693.jpg"/>
          <p:cNvPicPr>
            <a:picLocks noChangeAspect="1"/>
          </p:cNvPicPr>
          <p:nvPr/>
        </p:nvPicPr>
        <p:blipFill>
          <a:blip r:embed="rId2" cstate="print">
            <a:lum bright="40000"/>
          </a:blip>
          <a:stretch>
            <a:fillRect/>
          </a:stretch>
        </p:blipFill>
        <p:spPr>
          <a:xfrm>
            <a:off x="897242" y="2677940"/>
            <a:ext cx="8619275" cy="4226949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8690630"/>
              </p:ext>
            </p:extLst>
          </p:nvPr>
        </p:nvGraphicFramePr>
        <p:xfrm>
          <a:off x="56271" y="2258112"/>
          <a:ext cx="10440988" cy="500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068366" y="630084"/>
            <a:ext cx="5674318" cy="151964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102870" tIns="51435" rIns="102870" bIns="51435">
            <a:spAutoFit/>
          </a:bodyPr>
          <a:lstStyle/>
          <a:p>
            <a:pPr algn="ctr"/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Динамика расходов бюджета </a:t>
            </a:r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Широко-</a:t>
            </a:r>
            <a:r>
              <a:rPr lang="ru-RU" sz="23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Атамановского</a:t>
            </a:r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</a:t>
            </a:r>
          </a:p>
          <a:p>
            <a:pPr algn="ctr"/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Морозовского района</a:t>
            </a:r>
          </a:p>
          <a:p>
            <a:pPr algn="ctr"/>
            <a:r>
              <a:rPr lang="ru-RU" sz="23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на культуру </a:t>
            </a:r>
            <a:endParaRPr lang="ru-RU" sz="23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1587" y="2113396"/>
            <a:ext cx="1304396" cy="350096"/>
          </a:xfrm>
          <a:prstGeom prst="rect">
            <a:avLst/>
          </a:prstGeom>
        </p:spPr>
        <p:txBody>
          <a:bodyPr wrap="none" lIns="102870" tIns="51435" rIns="102870" bIns="51435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тыс.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рублей</a:t>
            </a:r>
            <a:endParaRPr lang="ru-RU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трелка вправо 14"/>
          <p:cNvSpPr/>
          <p:nvPr/>
        </p:nvSpPr>
        <p:spPr>
          <a:xfrm rot="20335852">
            <a:off x="5065645" y="4094292"/>
            <a:ext cx="1043164" cy="534329"/>
          </a:xfrm>
          <a:prstGeom prst="rightArrow">
            <a:avLst>
              <a:gd name="adj1" fmla="val 53464"/>
              <a:gd name="adj2" fmla="val 5000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/>
          <a:p>
            <a:r>
              <a:rPr lang="ru-RU" sz="1400" i="0" dirty="0" smtClean="0">
                <a:latin typeface="Times New Roman" pitchFamily="18" charset="0"/>
                <a:cs typeface="Times New Roman" pitchFamily="18" charset="0"/>
              </a:rPr>
              <a:t>-69,2</a:t>
            </a:r>
            <a:r>
              <a:rPr lang="ru-RU" sz="1400" i="0" dirty="0" smtClean="0"/>
              <a:t>%</a:t>
            </a:r>
            <a:endParaRPr lang="ru-RU" sz="1400" i="0" dirty="0"/>
          </a:p>
        </p:txBody>
      </p:sp>
      <p:pic>
        <p:nvPicPr>
          <p:cNvPr id="13" name="Рисунок 12" descr="newspic_bi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950" y="4932759"/>
            <a:ext cx="2304256" cy="230425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4" name="Стрелка вправо 13"/>
          <p:cNvSpPr/>
          <p:nvPr/>
        </p:nvSpPr>
        <p:spPr>
          <a:xfrm rot="20130360" flipV="1">
            <a:off x="3878812" y="4204481"/>
            <a:ext cx="868739" cy="483386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2870" tIns="51435" rIns="102870" bIns="51435"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0250768">
            <a:off x="3881591" y="4265544"/>
            <a:ext cx="916939" cy="350096"/>
          </a:xfrm>
          <a:prstGeom prst="rect">
            <a:avLst/>
          </a:prstGeom>
        </p:spPr>
        <p:txBody>
          <a:bodyPr wrap="square" lIns="102870" tIns="51435" rIns="102870" bIns="51435">
            <a:spAutoFit/>
          </a:bodyPr>
          <a:lstStyle/>
          <a:p>
            <a:r>
              <a:rPr lang="ru-RU" dirty="0" smtClean="0"/>
              <a:t> 73,5%</a:t>
            </a:r>
            <a:endParaRPr lang="ru-RU" dirty="0"/>
          </a:p>
        </p:txBody>
      </p:sp>
      <p:pic>
        <p:nvPicPr>
          <p:cNvPr id="47106" name="Picture 2" descr="новый  год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467966" y="468263"/>
            <a:ext cx="3960440" cy="2160240"/>
          </a:xfrm>
          <a:prstGeom prst="rect">
            <a:avLst/>
          </a:prstGeom>
          <a:noFill/>
        </p:spPr>
      </p:pic>
      <p:pic>
        <p:nvPicPr>
          <p:cNvPr id="2" name="Picture 2" descr="\\Gamaunova\папка обмена\фото\финал.JPG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8316838" y="5580831"/>
            <a:ext cx="1934424" cy="1613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7267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395958" y="3054207"/>
            <a:ext cx="9577064" cy="11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5663" y="7056438"/>
            <a:ext cx="520700" cy="403225"/>
          </a:xfrm>
        </p:spPr>
        <p:txBody>
          <a:bodyPr>
            <a:norm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fld id="{397D958F-F31E-48D1-9943-793577B3D08E}" type="slidenum">
              <a:rPr lang="en-US" sz="2000" smtClean="0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 eaLnBrk="1" hangingPunct="1">
                <a:lnSpc>
                  <a:spcPct val="90000"/>
                </a:lnSpc>
                <a:defRPr/>
              </a:pPr>
              <a:t>2</a:t>
            </a:fld>
            <a:endParaRPr lang="en-US" sz="2000" smtClean="0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324247"/>
            <a:ext cx="10440988" cy="21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i="0" kern="0" dirty="0">
                <a:solidFill>
                  <a:srgbClr val="FF0000"/>
                </a:solidFill>
                <a:latin typeface="Corbel"/>
                <a:cs typeface="Arial" charset="0"/>
              </a:rPr>
              <a:t>Основные показатели исполнения бюджета поселения за </a:t>
            </a:r>
            <a:r>
              <a:rPr lang="ru-RU" sz="2700" i="0" kern="0" dirty="0" smtClean="0">
                <a:solidFill>
                  <a:srgbClr val="FF0000"/>
                </a:solidFill>
                <a:latin typeface="Corbel"/>
                <a:cs typeface="Arial" charset="0"/>
              </a:rPr>
              <a:t>2022 </a:t>
            </a:r>
            <a:r>
              <a:rPr lang="ru-RU" sz="2700" i="0" kern="0" dirty="0">
                <a:solidFill>
                  <a:srgbClr val="FF0000"/>
                </a:solidFill>
                <a:latin typeface="Corbel"/>
                <a:cs typeface="Arial" charset="0"/>
              </a:rPr>
              <a:t>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828565"/>
              </p:ext>
            </p:extLst>
          </p:nvPr>
        </p:nvGraphicFramePr>
        <p:xfrm>
          <a:off x="611188" y="900113"/>
          <a:ext cx="9217025" cy="2701926"/>
        </p:xfrm>
        <a:graphic>
          <a:graphicData uri="http://schemas.openxmlformats.org/drawingml/2006/table">
            <a:tbl>
              <a:tblPr/>
              <a:tblGrid>
                <a:gridCol w="3888433"/>
                <a:gridCol w="1872208"/>
                <a:gridCol w="1728192"/>
                <a:gridCol w="1728192"/>
              </a:tblGrid>
              <a:tr h="37730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2022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01.01.2023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29203,7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29602,2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101,4%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6414,2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6812,7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106,2%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552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22789,5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22789,5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07688"/>
              </p:ext>
            </p:extLst>
          </p:nvPr>
        </p:nvGraphicFramePr>
        <p:xfrm>
          <a:off x="683990" y="3492599"/>
          <a:ext cx="9217024" cy="3368840"/>
        </p:xfrm>
        <a:graphic>
          <a:graphicData uri="http://schemas.openxmlformats.org/drawingml/2006/table">
            <a:tbl>
              <a:tblPr/>
              <a:tblGrid>
                <a:gridCol w="3816424"/>
                <a:gridCol w="1944216"/>
                <a:gridCol w="1728192"/>
                <a:gridCol w="1728192"/>
              </a:tblGrid>
              <a:tr h="792187">
                <a:tc gridSpan="4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097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01.01.2023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59320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27460,0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27445,6</a:t>
                      </a:r>
                      <a:endParaRPr lang="ru-RU" sz="1700" b="1" i="0" u="none" strike="noStrike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99,9%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ч. за счет собственных средств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27460,0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27445,6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99,9%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1743,7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2156,6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6738" y="490538"/>
            <a:ext cx="9415462" cy="319256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</a:t>
            </a:r>
            <a:r>
              <a:rPr lang="ru-RU" sz="1400" i="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ШИРОКО-АТАМАНОВСКОГО </a:t>
            </a:r>
            <a:r>
              <a:rPr lang="ru-RU" sz="1400" i="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СЕЛЬСКОГО 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ПОСЕЛЕНИЯ  ЗА</a:t>
            </a:r>
            <a:r>
              <a:rPr lang="ru-RU" sz="1400" i="0" dirty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1400" i="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2022год</a:t>
            </a:r>
            <a:endParaRPr lang="ru-RU" sz="1400" i="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6838" y="7285038"/>
            <a:ext cx="44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39825" y="7410450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900" b="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2875" y="6734175"/>
            <a:ext cx="9805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Times New Roman" panose="02020603050405020304" pitchFamily="18" charset="0"/>
              </a:rPr>
              <a:t>    Фактическое исполнение           План </a:t>
            </a:r>
            <a:r>
              <a:rPr lang="ru-RU" sz="1400" i="0" dirty="0" smtClean="0">
                <a:latin typeface="Times New Roman" panose="02020603050405020304" pitchFamily="18" charset="0"/>
              </a:rPr>
              <a:t>2022 </a:t>
            </a:r>
            <a:r>
              <a:rPr lang="ru-RU" sz="1400" i="0" dirty="0">
                <a:latin typeface="Times New Roman" panose="02020603050405020304" pitchFamily="18" charset="0"/>
              </a:rPr>
              <a:t>года                   Отклонение</a:t>
            </a:r>
            <a:r>
              <a:rPr lang="en-US" sz="1400" i="0" dirty="0">
                <a:latin typeface="Times New Roman" panose="02020603050405020304" pitchFamily="18" charset="0"/>
              </a:rPr>
              <a:t> </a:t>
            </a:r>
            <a:r>
              <a:rPr lang="ru-RU" sz="1400" i="0" dirty="0"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 b="0"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84138" y="722313"/>
            <a:ext cx="9958387" cy="6519862"/>
            <a:chOff x="48" y="391"/>
            <a:chExt cx="5587" cy="3725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400">
                  <a:latin typeface="Times New Roman" panose="02020603050405020304" pitchFamily="18" charset="0"/>
                </a:rPr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1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2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ВСЕГО ДОХОДОВ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29203,7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18" y="945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29602,2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22789,5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223" y="2467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22789,5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Налоговые и неналоговые</a:t>
              </a: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2000" i="0" dirty="0">
                  <a:latin typeface="Times New Roman" panose="02020603050405020304" pitchFamily="18" charset="0"/>
                </a:rPr>
                <a:t>доходы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sz="6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6414,2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79,7%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20,3 </a:t>
              </a:r>
              <a:r>
                <a:rPr lang="ru-RU" sz="1600" i="0" dirty="0">
                  <a:latin typeface="Times New Roman" panose="02020603050405020304" pitchFamily="18" charset="0"/>
                </a:rPr>
                <a:t>%</a:t>
              </a: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3078163" y="2066925"/>
            <a:ext cx="4075112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89,5           100,8 %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5114925" y="2066925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6076638" y="4431716"/>
            <a:ext cx="4002087" cy="3825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6812,7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040438" y="4849813"/>
            <a:ext cx="4002087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19,5%                103,9%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339725" y="4832350"/>
            <a:ext cx="4021138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0,0                100,0%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040688" y="4849813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2351088" y="4832350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612775" y="360363"/>
            <a:ext cx="9828213" cy="971550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marL="545211" indent="0"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Доходы бюджета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Широко-</a:t>
            </a:r>
            <a:r>
              <a:rPr lang="ru-RU" sz="2800" b="1" dirty="0" err="1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Атамановского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сельского поселения за 2022 год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46038"/>
            <a:ext cx="207963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 i="0">
              <a:latin typeface="Calibri" panose="020F0502020204030204" pitchFamily="34" charset="0"/>
            </a:endParaRPr>
          </a:p>
        </p:txBody>
      </p:sp>
      <p:grpSp>
        <p:nvGrpSpPr>
          <p:cNvPr id="17412" name="Oval 5"/>
          <p:cNvGrpSpPr>
            <a:grpSpLocks/>
          </p:cNvGrpSpPr>
          <p:nvPr/>
        </p:nvGrpSpPr>
        <p:grpSpPr bwMode="auto">
          <a:xfrm>
            <a:off x="1452563" y="1914525"/>
            <a:ext cx="5199062" cy="4886325"/>
            <a:chOff x="799" y="1094"/>
            <a:chExt cx="2868" cy="2792"/>
          </a:xfrm>
          <a:solidFill>
            <a:schemeClr val="accent4">
              <a:lumMod val="75000"/>
            </a:schemeClr>
          </a:solidFill>
        </p:grpSpPr>
        <p:pic>
          <p:nvPicPr>
            <p:cNvPr id="17427" name="Oval 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9" y="1094"/>
              <a:ext cx="2868" cy="2792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  <a:extLst/>
          </p:spPr>
        </p:pic>
        <p:sp>
          <p:nvSpPr>
            <p:cNvPr id="17428" name="Text Box 6"/>
            <p:cNvSpPr txBox="1">
              <a:spLocks noChangeArrowheads="1"/>
            </p:cNvSpPr>
            <p:nvPr/>
          </p:nvSpPr>
          <p:spPr bwMode="auto">
            <a:xfrm>
              <a:off x="1242" y="1511"/>
              <a:ext cx="1980" cy="1928"/>
            </a:xfrm>
            <a:prstGeom prst="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  <a:extLst/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752725" y="2124447"/>
            <a:ext cx="3086100" cy="53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8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29602,2тыс</a:t>
            </a:r>
            <a:r>
              <a:rPr lang="ru-RU" sz="28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ru-RU" sz="28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руб.</a:t>
            </a:r>
          </a:p>
        </p:txBody>
      </p:sp>
      <p:grpSp>
        <p:nvGrpSpPr>
          <p:cNvPr id="17414" name="Oval 6"/>
          <p:cNvGrpSpPr>
            <a:grpSpLocks/>
          </p:cNvGrpSpPr>
          <p:nvPr/>
        </p:nvGrpSpPr>
        <p:grpSpPr bwMode="auto">
          <a:xfrm>
            <a:off x="1908126" y="3780631"/>
            <a:ext cx="2736850" cy="2676525"/>
            <a:chOff x="1044" y="2231"/>
            <a:chExt cx="1329" cy="1475"/>
          </a:xfrm>
        </p:grpSpPr>
        <p:pic>
          <p:nvPicPr>
            <p:cNvPr id="17425" name="Oval 6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" y="2231"/>
              <a:ext cx="1329" cy="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10"/>
            <p:cNvSpPr txBox="1">
              <a:spLocks noChangeArrowheads="1"/>
            </p:cNvSpPr>
            <p:nvPr/>
          </p:nvSpPr>
          <p:spPr bwMode="auto">
            <a:xfrm>
              <a:off x="1265" y="2456"/>
              <a:ext cx="890" cy="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176463" y="4602163"/>
            <a:ext cx="2566987" cy="473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4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6812,7тыс</a:t>
            </a:r>
            <a:r>
              <a:rPr lang="ru-RU" sz="2400" i="0" dirty="0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i="0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руб.</a:t>
            </a:r>
            <a:endParaRPr lang="ru-RU" sz="2400" i="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7416" name="Rectangle 9"/>
          <p:cNvGrpSpPr>
            <a:grpSpLocks/>
          </p:cNvGrpSpPr>
          <p:nvPr/>
        </p:nvGrpSpPr>
        <p:grpSpPr bwMode="auto">
          <a:xfrm>
            <a:off x="7281863" y="2406650"/>
            <a:ext cx="368300" cy="347663"/>
            <a:chOff x="4017" y="1375"/>
            <a:chExt cx="203" cy="199"/>
          </a:xfrm>
        </p:grpSpPr>
        <p:pic>
          <p:nvPicPr>
            <p:cNvPr id="17423" name="Rectangle 9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375"/>
              <a:ext cx="203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4" name="Text Box 14"/>
            <p:cNvSpPr txBox="1">
              <a:spLocks noChangeArrowheads="1"/>
            </p:cNvSpPr>
            <p:nvPr/>
          </p:nvSpPr>
          <p:spPr bwMode="auto">
            <a:xfrm>
              <a:off x="4050" y="1395"/>
              <a:ext cx="136" cy="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7417" name="Rectangle 10"/>
          <p:cNvGrpSpPr>
            <a:grpSpLocks/>
          </p:cNvGrpSpPr>
          <p:nvPr/>
        </p:nvGrpSpPr>
        <p:grpSpPr bwMode="auto">
          <a:xfrm>
            <a:off x="7281863" y="3433763"/>
            <a:ext cx="368300" cy="357187"/>
            <a:chOff x="4017" y="1962"/>
            <a:chExt cx="203" cy="204"/>
          </a:xfrm>
        </p:grpSpPr>
        <p:pic>
          <p:nvPicPr>
            <p:cNvPr id="17421" name="Rectangle 10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7" y="1962"/>
              <a:ext cx="20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Text Box 17"/>
            <p:cNvSpPr txBox="1">
              <a:spLocks noChangeArrowheads="1"/>
            </p:cNvSpPr>
            <p:nvPr/>
          </p:nvSpPr>
          <p:spPr bwMode="auto">
            <a:xfrm>
              <a:off x="4050" y="1980"/>
              <a:ext cx="135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02870" tIns="51435" rIns="102870" bIns="51435" anchor="ctr"/>
            <a:lstStyle>
              <a:lvl1pPr defTabSz="1025525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1025525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1025525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1025525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1025525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2700" b="0" i="0">
                <a:solidFill>
                  <a:srgbClr val="FFFF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748588" y="2362200"/>
            <a:ext cx="2151062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>
                <a:latin typeface="Times New Roman" panose="02020603050405020304" pitchFamily="18" charset="0"/>
              </a:rPr>
              <a:t>Общий объём доходов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7831138" y="3382963"/>
            <a:ext cx="2446337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2000" i="0" dirty="0">
                <a:latin typeface="Times New Roman" panose="02020603050405020304" pitchFamily="18" charset="0"/>
              </a:rPr>
              <a:t>Налоговые и неналоговые доходы (удельный вес </a:t>
            </a:r>
            <a:r>
              <a:rPr lang="ru-RU" sz="2000" i="0" dirty="0" smtClean="0">
                <a:latin typeface="Times New Roman" panose="02020603050405020304" pitchFamily="18" charset="0"/>
              </a:rPr>
              <a:t>20,3%)</a:t>
            </a:r>
            <a:endParaRPr lang="ru-RU" sz="2000" i="0" dirty="0">
              <a:latin typeface="Times New Roman" panose="02020603050405020304" pitchFamily="18" charset="0"/>
            </a:endParaRPr>
          </a:p>
        </p:txBody>
      </p:sp>
      <p:sp>
        <p:nvSpPr>
          <p:cNvPr id="17420" name="TextBox 11"/>
          <p:cNvSpPr txBox="1">
            <a:spLocks noChangeArrowheads="1"/>
          </p:cNvSpPr>
          <p:nvPr/>
        </p:nvSpPr>
        <p:spPr bwMode="auto">
          <a:xfrm>
            <a:off x="9136063" y="157163"/>
            <a:ext cx="20796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0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4770196"/>
              </p:ext>
            </p:extLst>
          </p:nvPr>
        </p:nvGraphicFramePr>
        <p:xfrm>
          <a:off x="617538" y="1362075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7663" y="252413"/>
            <a:ext cx="98329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i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altLang="ru-RU" sz="2300" i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Широко-</a:t>
            </a:r>
            <a:r>
              <a:rPr lang="ru-RU" altLang="ru-RU" sz="2300" i="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Атамановского</a:t>
            </a:r>
            <a:r>
              <a:rPr lang="ru-RU" altLang="ru-RU" sz="2300" i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300" i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в </a:t>
            </a:r>
            <a:r>
              <a:rPr lang="ru-RU" altLang="ru-RU" sz="2300" i="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300" i="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9DB4B-7BF8-4EF1-85DF-957970F64CDA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509060"/>
              </p:ext>
            </p:extLst>
          </p:nvPr>
        </p:nvGraphicFramePr>
        <p:xfrm>
          <a:off x="900014" y="1889125"/>
          <a:ext cx="8561486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22288" y="587375"/>
            <a:ext cx="92233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собственных доходов бюджета </a:t>
            </a:r>
            <a:r>
              <a:rPr lang="ru-RU" altLang="ru-RU" sz="2400" i="0" dirty="0" smtClean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Широко-</a:t>
            </a:r>
            <a:r>
              <a:rPr lang="ru-RU" altLang="ru-RU" sz="2400" i="0" dirty="0" err="1" smtClean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Атамановского</a:t>
            </a:r>
            <a:r>
              <a:rPr lang="ru-RU" altLang="ru-RU" sz="2400" i="0" dirty="0" smtClean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i="0" dirty="0">
                <a:solidFill>
                  <a:srgbClr val="D828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000" b="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683990" y="468263"/>
            <a:ext cx="8721948" cy="93480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i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i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ШИРОКО-АТАМАНОВСКОГО </a:t>
            </a:r>
            <a:r>
              <a:rPr lang="ru-RU" sz="1800" i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СЕЛЬСКОГО ПОСЕЛЕНИЯ</a:t>
            </a:r>
            <a:endParaRPr lang="ru-RU" sz="1800" i="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i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</a:t>
            </a:r>
            <a:r>
              <a:rPr lang="ru-RU" sz="1800" i="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2022 </a:t>
            </a:r>
            <a:r>
              <a:rPr lang="ru-RU" sz="1800" i="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год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253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330765"/>
              </p:ext>
            </p:extLst>
          </p:nvPr>
        </p:nvGraphicFramePr>
        <p:xfrm>
          <a:off x="1117600" y="1422400"/>
          <a:ext cx="8686800" cy="519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8" name="Document" r:id="rId3" imgW="11240874" imgH="6742016" progId="Word.Document.8">
                  <p:embed/>
                </p:oleObj>
              </mc:Choice>
              <mc:Fallback>
                <p:oleObj name="Document" r:id="rId3" imgW="11240874" imgH="6742016" progId="Word.Document.8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l="-1230" t="7620" r="10709" b="21825"/>
                      <a:stretch>
                        <a:fillRect/>
                      </a:stretch>
                    </p:blipFill>
                    <p:spPr bwMode="auto">
                      <a:xfrm>
                        <a:off x="1117600" y="1422400"/>
                        <a:ext cx="8686800" cy="5194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980134" y="370862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386" tIns="45693" rIns="91386" bIns="45693"/>
          <a:lstStyle/>
          <a:p>
            <a:endParaRPr lang="ru-RU"/>
          </a:p>
        </p:txBody>
      </p:sp>
      <p:graphicFrame>
        <p:nvGraphicFramePr>
          <p:cNvPr id="22534" name="Object 67"/>
          <p:cNvGraphicFramePr>
            <a:graphicFrameLocks noChangeAspect="1"/>
          </p:cNvGraphicFramePr>
          <p:nvPr/>
        </p:nvGraphicFramePr>
        <p:xfrm>
          <a:off x="323950" y="6300911"/>
          <a:ext cx="9879013" cy="1260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89" name="Document" r:id="rId5" imgW="10621397" imgH="7639684" progId="Word.Document.8">
                  <p:embed/>
                </p:oleObj>
              </mc:Choice>
              <mc:Fallback>
                <p:oleObj name="Document" r:id="rId5" imgW="10621397" imgH="7639684" progId="Word.Document.8">
                  <p:embed/>
                  <p:pic>
                    <p:nvPicPr>
                      <p:cNvPr id="0" name="Picture 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1230" t="76093" r="4565"/>
                      <a:stretch>
                        <a:fillRect/>
                      </a:stretch>
                    </p:blipFill>
                    <p:spPr bwMode="auto">
                      <a:xfrm>
                        <a:off x="323950" y="6300911"/>
                        <a:ext cx="9879013" cy="1260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тыс. рублей</a:t>
            </a:r>
          </a:p>
        </p:txBody>
      </p:sp>
      <p:cxnSp>
        <p:nvCxnSpPr>
          <p:cNvPr id="22538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2988246" y="1404367"/>
            <a:ext cx="4392488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Прямая со стрелкой 16"/>
          <p:cNvCxnSpPr>
            <a:cxnSpLocks noChangeShapeType="1"/>
          </p:cNvCxnSpPr>
          <p:nvPr/>
        </p:nvCxnSpPr>
        <p:spPr bwMode="auto">
          <a:xfrm>
            <a:off x="1980134" y="370862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Прямая со стрелкой 18"/>
          <p:cNvCxnSpPr>
            <a:cxnSpLocks noChangeShapeType="1"/>
            <a:stCxn id="22533" idx="1"/>
          </p:cNvCxnSpPr>
          <p:nvPr/>
        </p:nvCxnSpPr>
        <p:spPr bwMode="auto">
          <a:xfrm>
            <a:off x="8065021" y="370862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6619596"/>
              </p:ext>
            </p:extLst>
          </p:nvPr>
        </p:nvGraphicFramePr>
        <p:xfrm>
          <a:off x="590550" y="1670050"/>
          <a:ext cx="9042400" cy="509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124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altLang="ru-RU" sz="2800" i="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Широко-</a:t>
            </a:r>
            <a:r>
              <a:rPr lang="ru-RU" altLang="ru-RU" sz="2800" i="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Атамановского</a:t>
            </a:r>
            <a:r>
              <a:rPr lang="ru-RU" altLang="ru-RU" sz="2800" i="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                        поселения в </a:t>
            </a:r>
            <a:r>
              <a:rPr lang="ru-RU" altLang="ru-RU" sz="2800" i="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             </a:t>
            </a:r>
            <a:r>
              <a:rPr lang="ru-RU" altLang="ru-RU" sz="1800" i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altLang="ru-RU" sz="1800" i="0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1800" i="0" dirty="0" err="1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altLang="ru-RU" sz="1800" i="0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574254" y="6653911"/>
            <a:ext cx="9344684" cy="45719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latin typeface="Arial" charset="0"/>
              </a:rPr>
              <a:t/>
            </a:r>
            <a:br>
              <a:rPr lang="ru-RU" u="sng" dirty="0" smtClean="0">
                <a:latin typeface="Arial" charset="0"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4254" y="584738"/>
            <a:ext cx="9344684" cy="593219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rgbClr val="FF00FF"/>
                </a:solidFill>
                <a:latin typeface="Arial" charset="0"/>
              </a:rPr>
              <a:t>РАСХОДЫ БЮДЖЕТА </a:t>
            </a:r>
            <a:br>
              <a:rPr lang="ru-RU" u="sng" dirty="0" smtClean="0">
                <a:solidFill>
                  <a:srgbClr val="FF00FF"/>
                </a:solidFill>
                <a:latin typeface="Arial" charset="0"/>
              </a:rPr>
            </a:br>
            <a:r>
              <a:rPr lang="ru-RU" u="sng" dirty="0" smtClean="0">
                <a:solidFill>
                  <a:srgbClr val="FF00FF"/>
                </a:solidFill>
                <a:latin typeface="Arial" charset="0"/>
              </a:rPr>
              <a:t>в рамках муниципальных программ </a:t>
            </a:r>
            <a:r>
              <a:rPr lang="ru-RU" sz="4000" u="sng" dirty="0" smtClean="0">
                <a:solidFill>
                  <a:srgbClr val="FF00FF"/>
                </a:solidFill>
                <a:latin typeface="Arial" charset="0"/>
              </a:rPr>
              <a:t/>
            </a:r>
            <a:br>
              <a:rPr lang="ru-RU" sz="4000" u="sng" dirty="0" smtClean="0">
                <a:solidFill>
                  <a:srgbClr val="FF00FF"/>
                </a:solidFill>
                <a:latin typeface="Arial" charset="0"/>
              </a:rPr>
            </a:br>
            <a:endParaRPr lang="ru-RU" b="1" i="1" dirty="0" smtClean="0">
              <a:solidFill>
                <a:srgbClr val="FF00FF"/>
              </a:solidFill>
              <a:latin typeface="Arial" charset="0"/>
            </a:endParaRPr>
          </a:p>
          <a:p>
            <a:pPr algn="ctr"/>
            <a:endParaRPr lang="ru-RU" b="1" i="1" dirty="0" smtClean="0">
              <a:solidFill>
                <a:srgbClr val="FF00FF"/>
              </a:solidFill>
              <a:latin typeface="Arial" charset="0"/>
            </a:endParaRPr>
          </a:p>
          <a:p>
            <a:pPr algn="ctr"/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Расходы бюджета осуществлялись в рамках 7 муниципальных программ. Исполнение расходов по программным мероприятиям составило 99,1% </a:t>
            </a:r>
          </a:p>
          <a:p>
            <a:pPr algn="ctr">
              <a:buFont typeface="Wingdings 3" pitchFamily="18" charset="2"/>
              <a:buNone/>
            </a:pP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(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27338,5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тыс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. рублей) от общего объёма произведенных расходов 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(27445,6тыс</a:t>
            </a:r>
            <a:r>
              <a:rPr lang="ru-RU" b="1" i="1" dirty="0" smtClean="0">
                <a:solidFill>
                  <a:srgbClr val="FF00FF"/>
                </a:solidFill>
                <a:latin typeface="Arial" charset="0"/>
              </a:rPr>
              <a:t>. рублей) в 2022 году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13310</TotalTime>
  <Words>348</Words>
  <Application>Microsoft Office PowerPoint</Application>
  <PresentationFormat>Произвольный</PresentationFormat>
  <Paragraphs>165</Paragraphs>
  <Slides>11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2" baseType="lpstr">
      <vt:lpstr>Arial</vt:lpstr>
      <vt:lpstr>Calibri</vt:lpstr>
      <vt:lpstr>Century</vt:lpstr>
      <vt:lpstr>Constantia</vt:lpstr>
      <vt:lpstr>Corbel</vt:lpstr>
      <vt:lpstr>Times New Roman</vt:lpstr>
      <vt:lpstr>Wingdings 2</vt:lpstr>
      <vt:lpstr>Wingdings 3</vt:lpstr>
      <vt:lpstr>Поток</vt:lpstr>
      <vt:lpstr>Документ Microsoft Word 97–2003</vt:lpstr>
      <vt:lpstr>Document</vt:lpstr>
      <vt:lpstr>Презентация PowerPoint</vt:lpstr>
      <vt:lpstr>Презентация PowerPoint</vt:lpstr>
      <vt:lpstr>Презентация PowerPoint</vt:lpstr>
      <vt:lpstr>Доходы бюджета Широко-Атамановского сельского поселения за 2022 год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</vt:vector>
  </TitlesOfParts>
  <Company>mfsk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Пользователь</cp:lastModifiedBy>
  <cp:revision>923</cp:revision>
  <cp:lastPrinted>2015-05-07T06:40:50Z</cp:lastPrinted>
  <dcterms:created xsi:type="dcterms:W3CDTF">2006-03-13T15:04:37Z</dcterms:created>
  <dcterms:modified xsi:type="dcterms:W3CDTF">2024-02-01T13:13:05Z</dcterms:modified>
</cp:coreProperties>
</file>